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am" charset="1" panose="00000000000000000000"/>
      <p:regular r:id="rId10"/>
    </p:embeddedFont>
    <p:embeddedFont>
      <p:font typeface="Gotham Bold" charset="1" panose="00000000000000000000"/>
      <p:regular r:id="rId11"/>
    </p:embeddedFont>
    <p:embeddedFont>
      <p:font typeface="Gotham Italics" charset="1" panose="00000000000000000000"/>
      <p:regular r:id="rId12"/>
    </p:embeddedFont>
    <p:embeddedFont>
      <p:font typeface="Gotham Bold Italics" charset="1" panose="02000000000000000000"/>
      <p:regular r:id="rId13"/>
    </p:embeddedFont>
    <p:embeddedFont>
      <p:font typeface="Gotham Light" charset="1" panose="00000000000000000000"/>
      <p:regular r:id="rId14"/>
    </p:embeddedFont>
    <p:embeddedFont>
      <p:font typeface="Gotham Light Italics" charset="1" panose="00000000000000000000"/>
      <p:regular r:id="rId15"/>
    </p:embeddedFont>
    <p:embeddedFont>
      <p:font typeface="Gotham Heavy" charset="1" panose="02000900000000000000"/>
      <p:regular r:id="rId16"/>
    </p:embeddedFont>
    <p:embeddedFont>
      <p:font typeface="Gotham Heavy Italics" charset="1" panose="02000900000000000000"/>
      <p:regular r:id="rId17"/>
    </p:embeddedFont>
    <p:embeddedFont>
      <p:font typeface="윤고딕" charset="1" panose="020B0503000000000000"/>
      <p:regular r:id="rId18"/>
    </p:embeddedFont>
    <p:embeddedFont>
      <p:font typeface="윤고딕 Bold" charset="1" panose="020B0803000000000000"/>
      <p:regular r:id="rId19"/>
    </p:embeddedFont>
    <p:embeddedFont>
      <p:font typeface="윤고딕 Thin" charset="1" panose="020B0303000000000000"/>
      <p:regular r:id="rId20"/>
    </p:embeddedFont>
    <p:embeddedFont>
      <p:font typeface="윤고딕 Light" charset="1" panose="020B0503000000000000"/>
      <p:regular r:id="rId21"/>
    </p:embeddedFont>
    <p:embeddedFont>
      <p:font typeface="윤고딕 Medium" charset="1" panose="020B0603000000000000"/>
      <p:regular r:id="rId22"/>
    </p:embeddedFont>
    <p:embeddedFont>
      <p:font typeface="윤고딕 Semi-Bold" charset="1" panose="020B0603000000000000"/>
      <p:regular r:id="rId23"/>
    </p:embeddedFont>
    <p:embeddedFont>
      <p:font typeface="Aileron" charset="1" panose="00000500000000000000"/>
      <p:regular r:id="rId24"/>
    </p:embeddedFont>
    <p:embeddedFont>
      <p:font typeface="Aileron Bold" charset="1" panose="00000800000000000000"/>
      <p:regular r:id="rId25"/>
    </p:embeddedFont>
    <p:embeddedFont>
      <p:font typeface="Aileron Italics" charset="1" panose="00000500000000000000"/>
      <p:regular r:id="rId26"/>
    </p:embeddedFont>
    <p:embeddedFont>
      <p:font typeface="Aileron Bold Italics" charset="1" panose="00000800000000000000"/>
      <p:regular r:id="rId27"/>
    </p:embeddedFont>
    <p:embeddedFont>
      <p:font typeface="Aileron Thin" charset="1" panose="00000300000000000000"/>
      <p:regular r:id="rId28"/>
    </p:embeddedFont>
    <p:embeddedFont>
      <p:font typeface="Aileron Thin Italics" charset="1" panose="00000300000000000000"/>
      <p:regular r:id="rId29"/>
    </p:embeddedFont>
    <p:embeddedFont>
      <p:font typeface="Aileron Light" charset="1" panose="00000400000000000000"/>
      <p:regular r:id="rId30"/>
    </p:embeddedFont>
    <p:embeddedFont>
      <p:font typeface="Aileron Light Italics" charset="1" panose="00000400000000000000"/>
      <p:regular r:id="rId31"/>
    </p:embeddedFont>
    <p:embeddedFont>
      <p:font typeface="Aileron Ultra-Bold" charset="1" panose="00000A00000000000000"/>
      <p:regular r:id="rId32"/>
    </p:embeddedFont>
    <p:embeddedFont>
      <p:font typeface="Aileron Ultra-Bold Italics" charset="1" panose="00000A00000000000000"/>
      <p:regular r:id="rId33"/>
    </p:embeddedFont>
    <p:embeddedFont>
      <p:font typeface="Aileron Heavy" charset="1" panose="00000A00000000000000"/>
      <p:regular r:id="rId34"/>
    </p:embeddedFont>
    <p:embeddedFont>
      <p:font typeface="Aileron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4644" y="1399090"/>
            <a:ext cx="1558712" cy="2050937"/>
          </a:xfrm>
          <a:custGeom>
            <a:avLst/>
            <a:gdLst/>
            <a:ahLst/>
            <a:cxnLst/>
            <a:rect r="r" b="b" t="t" l="l"/>
            <a:pathLst>
              <a:path h="2050937" w="1558712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85140"/>
            <a:ext cx="16230600" cy="80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9337" spc="326">
                <a:solidFill>
                  <a:srgbClr val="004AAD"/>
                </a:solidFill>
                <a:latin typeface="Gotham Bold"/>
                <a:ea typeface="Gotham Bold"/>
              </a:rPr>
              <a:t>JSP 프로젝트</a:t>
            </a:r>
          </a:p>
          <a:p>
            <a:pPr algn="ctr">
              <a:lnSpc>
                <a:spcPts val="6046"/>
              </a:lnSpc>
            </a:pPr>
          </a:p>
          <a:p>
            <a:pPr algn="ctr">
              <a:lnSpc>
                <a:spcPts val="6046"/>
              </a:lnSpc>
            </a:pPr>
          </a:p>
          <a:p>
            <a:pPr algn="ctr">
              <a:lnSpc>
                <a:spcPts val="6046"/>
              </a:lnSpc>
            </a:pPr>
            <a:r>
              <a:rPr lang="en-US" sz="5038" spc="176">
                <a:solidFill>
                  <a:srgbClr val="004AAD"/>
                </a:solidFill>
                <a:ea typeface="Gotham Bold"/>
              </a:rPr>
              <a:t>멀티 플랫폼 서비스</a:t>
            </a:r>
          </a:p>
          <a:p>
            <a:pPr algn="ctr">
              <a:lnSpc>
                <a:spcPts val="6046"/>
              </a:lnSpc>
            </a:pPr>
          </a:p>
          <a:p>
            <a:pPr algn="ctr">
              <a:lnSpc>
                <a:spcPts val="6046"/>
              </a:lnSpc>
            </a:pPr>
            <a:r>
              <a:rPr lang="en-US" sz="5038" spc="176">
                <a:solidFill>
                  <a:srgbClr val="004AAD"/>
                </a:solidFill>
                <a:ea typeface="Gotham Bold"/>
              </a:rPr>
              <a:t>중고 물품 커뮤니티</a:t>
            </a:r>
          </a:p>
          <a:p>
            <a:pPr algn="ctr">
              <a:lnSpc>
                <a:spcPts val="11205"/>
              </a:lnSpc>
            </a:pPr>
          </a:p>
          <a:p>
            <a:pPr algn="ctr">
              <a:lnSpc>
                <a:spcPts val="11205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8415003" y="3773876"/>
            <a:ext cx="1457994" cy="0"/>
          </a:xfrm>
          <a:prstGeom prst="line">
            <a:avLst/>
          </a:prstGeom>
          <a:ln cap="flat" w="952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670" y="3715550"/>
            <a:ext cx="8413038" cy="3526192"/>
          </a:xfrm>
          <a:custGeom>
            <a:avLst/>
            <a:gdLst/>
            <a:ahLst/>
            <a:cxnLst/>
            <a:rect r="r" b="b" t="t" l="l"/>
            <a:pathLst>
              <a:path h="3526192" w="8413038">
                <a:moveTo>
                  <a:pt x="0" y="0"/>
                </a:moveTo>
                <a:lnTo>
                  <a:pt x="8413038" y="0"/>
                </a:lnTo>
                <a:lnTo>
                  <a:pt x="8413038" y="3526192"/>
                </a:lnTo>
                <a:lnTo>
                  <a:pt x="0" y="35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1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057320"/>
            <a:ext cx="8786929" cy="3733307"/>
          </a:xfrm>
          <a:custGeom>
            <a:avLst/>
            <a:gdLst/>
            <a:ahLst/>
            <a:cxnLst/>
            <a:rect r="r" b="b" t="t" l="l"/>
            <a:pathLst>
              <a:path h="3733307" w="8786929">
                <a:moveTo>
                  <a:pt x="0" y="0"/>
                </a:moveTo>
                <a:lnTo>
                  <a:pt x="8786929" y="0"/>
                </a:lnTo>
                <a:lnTo>
                  <a:pt x="8786929" y="3733307"/>
                </a:lnTo>
                <a:lnTo>
                  <a:pt x="0" y="373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51498" y="7717992"/>
            <a:ext cx="1072209" cy="874497"/>
          </a:xfrm>
          <a:custGeom>
            <a:avLst/>
            <a:gdLst/>
            <a:ahLst/>
            <a:cxnLst/>
            <a:rect r="r" b="b" t="t" l="l"/>
            <a:pathLst>
              <a:path h="874497" w="1072209">
                <a:moveTo>
                  <a:pt x="0" y="0"/>
                </a:moveTo>
                <a:lnTo>
                  <a:pt x="1072210" y="0"/>
                </a:lnTo>
                <a:lnTo>
                  <a:pt x="1072210" y="874497"/>
                </a:lnTo>
                <a:lnTo>
                  <a:pt x="0" y="87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54377" y="709190"/>
            <a:ext cx="7779246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 spc="213">
                <a:solidFill>
                  <a:srgbClr val="FFFFFF"/>
                </a:solidFill>
                <a:latin typeface="Gotham Bold"/>
              </a:rPr>
              <a:t>GLOBALDATA.JSP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6326" y="2023275"/>
            <a:ext cx="7315349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5">
                <a:solidFill>
                  <a:srgbClr val="FFFFFF"/>
                </a:solidFill>
                <a:ea typeface="Gotham"/>
              </a:rPr>
              <a:t>파일의 경로를 지정하는 부분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5">
                <a:solidFill>
                  <a:srgbClr val="FFFFFF"/>
                </a:solidFill>
                <a:ea typeface="Gotham"/>
              </a:rPr>
              <a:t>다른 폴더에 있는 파일의 경로를 넘어가게 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4712" y="2575192"/>
            <a:ext cx="9738576" cy="6193316"/>
          </a:xfrm>
          <a:custGeom>
            <a:avLst/>
            <a:gdLst/>
            <a:ahLst/>
            <a:cxnLst/>
            <a:rect r="r" b="b" t="t" l="l"/>
            <a:pathLst>
              <a:path h="6193316" w="9738576">
                <a:moveTo>
                  <a:pt x="0" y="0"/>
                </a:moveTo>
                <a:lnTo>
                  <a:pt x="9738576" y="0"/>
                </a:lnTo>
                <a:lnTo>
                  <a:pt x="9738576" y="6193316"/>
                </a:lnTo>
                <a:lnTo>
                  <a:pt x="0" y="61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로그인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673997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40557" y="2438563"/>
            <a:ext cx="14918743" cy="7371047"/>
          </a:xfrm>
          <a:custGeom>
            <a:avLst/>
            <a:gdLst/>
            <a:ahLst/>
            <a:cxnLst/>
            <a:rect r="r" b="b" t="t" l="l"/>
            <a:pathLst>
              <a:path h="7371047" w="14918743">
                <a:moveTo>
                  <a:pt x="0" y="0"/>
                </a:moveTo>
                <a:lnTo>
                  <a:pt x="14918743" y="0"/>
                </a:lnTo>
                <a:lnTo>
                  <a:pt x="14918743" y="7371048"/>
                </a:lnTo>
                <a:lnTo>
                  <a:pt x="0" y="737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</a:rPr>
              <a:t>LOGIN_PROCESS.JSP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4040" y="308988"/>
            <a:ext cx="11331799" cy="9372446"/>
          </a:xfrm>
          <a:custGeom>
            <a:avLst/>
            <a:gdLst/>
            <a:ahLst/>
            <a:cxnLst/>
            <a:rect r="r" b="b" t="t" l="l"/>
            <a:pathLst>
              <a:path h="9372446" w="11331799">
                <a:moveTo>
                  <a:pt x="0" y="0"/>
                </a:moveTo>
                <a:lnTo>
                  <a:pt x="11331799" y="0"/>
                </a:lnTo>
                <a:lnTo>
                  <a:pt x="11331799" y="9372446"/>
                </a:lnTo>
                <a:lnTo>
                  <a:pt x="0" y="9372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2011" y="2666178"/>
            <a:ext cx="8223977" cy="6246166"/>
          </a:xfrm>
          <a:custGeom>
            <a:avLst/>
            <a:gdLst/>
            <a:ahLst/>
            <a:cxnLst/>
            <a:rect r="r" b="b" t="t" l="l"/>
            <a:pathLst>
              <a:path h="6246166" w="8223977">
                <a:moveTo>
                  <a:pt x="0" y="0"/>
                </a:moveTo>
                <a:lnTo>
                  <a:pt x="8223978" y="0"/>
                </a:lnTo>
                <a:lnTo>
                  <a:pt x="8223978" y="6246166"/>
                </a:lnTo>
                <a:lnTo>
                  <a:pt x="0" y="624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회원가입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497" y="1691369"/>
            <a:ext cx="10517006" cy="8316400"/>
          </a:xfrm>
          <a:custGeom>
            <a:avLst/>
            <a:gdLst/>
            <a:ahLst/>
            <a:cxnLst/>
            <a:rect r="r" b="b" t="t" l="l"/>
            <a:pathLst>
              <a:path h="8316400" w="10517006">
                <a:moveTo>
                  <a:pt x="0" y="0"/>
                </a:moveTo>
                <a:lnTo>
                  <a:pt x="10517006" y="0"/>
                </a:lnTo>
                <a:lnTo>
                  <a:pt x="10517006" y="8316400"/>
                </a:lnTo>
                <a:lnTo>
                  <a:pt x="0" y="831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182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</a:rPr>
              <a:t>SING_UP_PROCESS.JSP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7503" y="3928083"/>
            <a:ext cx="13332993" cy="5033279"/>
          </a:xfrm>
          <a:custGeom>
            <a:avLst/>
            <a:gdLst/>
            <a:ahLst/>
            <a:cxnLst/>
            <a:rect r="r" b="b" t="t" l="l"/>
            <a:pathLst>
              <a:path h="5033279" w="13332993">
                <a:moveTo>
                  <a:pt x="0" y="0"/>
                </a:moveTo>
                <a:lnTo>
                  <a:pt x="13332994" y="0"/>
                </a:lnTo>
                <a:lnTo>
                  <a:pt x="13332994" y="5033279"/>
                </a:lnTo>
                <a:lnTo>
                  <a:pt x="0" y="503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  <a:ea typeface="Gotham Bold"/>
              </a:rPr>
              <a:t>검색 , 페이징 기능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35898" y="2375509"/>
            <a:ext cx="7016204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5">
                <a:solidFill>
                  <a:srgbClr val="F6F6F6"/>
                </a:solidFill>
                <a:latin typeface="Gotham"/>
                <a:ea typeface="Gotham"/>
              </a:rPr>
              <a:t>제목, 작성자, 내용을 이용한 검색기능구현,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5">
                <a:solidFill>
                  <a:srgbClr val="F6F6F6"/>
                </a:solidFill>
                <a:ea typeface="Gotham"/>
              </a:rPr>
              <a:t>페이징 기능 구현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869047" y="707116"/>
            <a:ext cx="4432716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85308"/>
            <a:ext cx="16037920" cy="3853184"/>
          </a:xfrm>
          <a:custGeom>
            <a:avLst/>
            <a:gdLst/>
            <a:ahLst/>
            <a:cxnLst/>
            <a:rect r="r" b="b" t="t" l="l"/>
            <a:pathLst>
              <a:path h="3853184" w="16037920">
                <a:moveTo>
                  <a:pt x="0" y="0"/>
                </a:moveTo>
                <a:lnTo>
                  <a:pt x="16037920" y="0"/>
                </a:lnTo>
                <a:lnTo>
                  <a:pt x="16037920" y="3853183"/>
                </a:lnTo>
                <a:lnTo>
                  <a:pt x="0" y="385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검색기능 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4437" y="3178855"/>
            <a:ext cx="181912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174">
                <a:solidFill>
                  <a:srgbClr val="F6F6F6"/>
                </a:solidFill>
                <a:ea typeface="Gotham"/>
              </a:rPr>
              <a:t>수정전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8127" y="2408431"/>
            <a:ext cx="13691746" cy="6722524"/>
          </a:xfrm>
          <a:custGeom>
            <a:avLst/>
            <a:gdLst/>
            <a:ahLst/>
            <a:cxnLst/>
            <a:rect r="r" b="b" t="t" l="l"/>
            <a:pathLst>
              <a:path h="6722524" w="13691746">
                <a:moveTo>
                  <a:pt x="0" y="0"/>
                </a:moveTo>
                <a:lnTo>
                  <a:pt x="13691746" y="0"/>
                </a:lnTo>
                <a:lnTo>
                  <a:pt x="13691746" y="6722523"/>
                </a:lnTo>
                <a:lnTo>
                  <a:pt x="0" y="672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28025" y="923925"/>
            <a:ext cx="20319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174">
                <a:solidFill>
                  <a:srgbClr val="F6F6F6"/>
                </a:solidFill>
                <a:ea typeface="Gotham"/>
              </a:rPr>
              <a:t>수정 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31531"/>
            <a:ext cx="3011637" cy="2944729"/>
            <a:chOff x="0" y="0"/>
            <a:chExt cx="4015516" cy="39263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407" r="0" b="17407"/>
            <a:stretch>
              <a:fillRect/>
            </a:stretch>
          </p:blipFill>
          <p:spPr>
            <a:xfrm flipH="false" flipV="false">
              <a:off x="0" y="0"/>
              <a:ext cx="4015516" cy="392630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42975"/>
            <a:ext cx="6299522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004AAD"/>
                </a:solidFill>
                <a:ea typeface="Gotham Bold"/>
              </a:rPr>
              <a:t>자체 평가 의견</a:t>
            </a:r>
          </a:p>
          <a:p>
            <a:pPr algn="just">
              <a:lnSpc>
                <a:spcPts val="62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5211050" y="7361820"/>
            <a:ext cx="2827641" cy="2643645"/>
            <a:chOff x="0" y="0"/>
            <a:chExt cx="3770188" cy="352486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18835" r="0" b="18835"/>
            <a:stretch>
              <a:fillRect/>
            </a:stretch>
          </p:blipFill>
          <p:spPr>
            <a:xfrm flipH="false" flipV="false">
              <a:off x="0" y="0"/>
              <a:ext cx="3770188" cy="352486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291744" y="2526906"/>
            <a:ext cx="5496477" cy="275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이원진</a:t>
            </a:r>
          </a:p>
          <a:p>
            <a:pPr>
              <a:lnSpc>
                <a:spcPts val="3110"/>
              </a:lnSpc>
            </a:pP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데이터베이스와 연동하여 세팅하는 것에서도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이전에 데이터베이스 학습에 이은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응용적 부분이라 생각되어 나아가는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 학습적 단계라는 부분에서도 체감이 더욱 되었습니다.</a:t>
            </a:r>
          </a:p>
          <a:p>
            <a:pPr>
              <a:lnSpc>
                <a:spcPts val="311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41007" y="2526906"/>
            <a:ext cx="5664606" cy="273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장순재</a:t>
            </a:r>
          </a:p>
          <a:p>
            <a:pPr>
              <a:lnSpc>
                <a:spcPts val="3110"/>
              </a:lnSpc>
            </a:pP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이번 프로젝트를 통해서 기본적인 코드에 대한 이해가 중요하다는 생각을 많이 했습니다.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기본적인 이해가 바탕이 되어야 다른 인터넷이나 유튜브, 인공지능 검색등도 더 잘 활용할 수 있다고 느꼈습니다.</a:t>
            </a:r>
          </a:p>
          <a:p>
            <a:pPr>
              <a:lnSpc>
                <a:spcPts val="293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44518"/>
            <a:ext cx="4860854" cy="233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추형욱</a:t>
            </a:r>
          </a:p>
          <a:p>
            <a:pPr>
              <a:lnSpc>
                <a:spcPts val="3110"/>
              </a:lnSpc>
            </a:pP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사용자입장에서는 당연해 보였던 기능도 많은 상호작용과 노력이 필요하다는 것을 깨달았다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기회가 있다면 더많은 기능을구현해보고싶다</a:t>
            </a:r>
          </a:p>
          <a:p>
            <a:pPr>
              <a:lnSpc>
                <a:spcPts val="293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738663" y="6344518"/>
            <a:ext cx="4810673" cy="395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한형빈</a:t>
            </a:r>
          </a:p>
          <a:p>
            <a:pPr>
              <a:lnSpc>
                <a:spcPts val="3110"/>
              </a:lnSpc>
            </a:pP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웹과 데이터베이스를 연동해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웹페이지를 만들 수 있는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계기가 되었습니다.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파일 업로드,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게시판에 파일을 게시하는 작업을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 완료하지 못했는데 보완해 향후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개선된 웹페이지를 만들어보려 합니다.</a:t>
            </a:r>
          </a:p>
          <a:p>
            <a:pPr>
              <a:lnSpc>
                <a:spcPts val="311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052692" y="6344518"/>
            <a:ext cx="4041236" cy="3139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ea typeface="윤고딕 Semi-Bold"/>
              </a:rPr>
              <a:t>이지환</a:t>
            </a:r>
          </a:p>
          <a:p>
            <a:pPr>
              <a:lnSpc>
                <a:spcPts val="3110"/>
              </a:lnSpc>
            </a:pP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시간에 생각 보다 많이 쫓기는 느낌이 들어 약간 아쉬운 결과가 나온 것 같습니다. </a:t>
            </a:r>
          </a:p>
          <a:p>
            <a:pPr>
              <a:lnSpc>
                <a:spcPts val="3110"/>
              </a:lnSpc>
            </a:pPr>
            <a:r>
              <a:rPr lang="en-US" sz="1727" spc="51">
                <a:solidFill>
                  <a:srgbClr val="000000"/>
                </a:solidFill>
                <a:latin typeface="윤고딕 Semi-Bold"/>
                <a:ea typeface="윤고딕 Semi-Bold"/>
              </a:rPr>
              <a:t>다음에 여유가 된다면 조금 더 보완해서 만들수 있으면 좋겠습니다. </a:t>
            </a:r>
          </a:p>
          <a:p>
            <a:pPr>
              <a:lnSpc>
                <a:spcPts val="293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0146"/>
            <a:ext cx="16230600" cy="1443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목 차</a:t>
            </a: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9299"/>
              </a:lnSpc>
            </a:pPr>
            <a:r>
              <a:rPr lang="en-US" sz="5999" spc="209">
                <a:solidFill>
                  <a:srgbClr val="F6F6F6"/>
                </a:solidFill>
                <a:ea typeface="Gotham"/>
              </a:rPr>
              <a:t>프로젝트 개요</a:t>
            </a:r>
          </a:p>
          <a:p>
            <a:pPr algn="ctr">
              <a:lnSpc>
                <a:spcPts val="9299"/>
              </a:lnSpc>
            </a:pPr>
            <a:r>
              <a:rPr lang="en-US" sz="5999" spc="209">
                <a:solidFill>
                  <a:srgbClr val="F6F6F6"/>
                </a:solidFill>
                <a:ea typeface="Gotham"/>
              </a:rPr>
              <a:t>팀 구성원 역할</a:t>
            </a:r>
          </a:p>
          <a:p>
            <a:pPr algn="ctr">
              <a:lnSpc>
                <a:spcPts val="9299"/>
              </a:lnSpc>
            </a:pPr>
            <a:r>
              <a:rPr lang="en-US" sz="5999" spc="209">
                <a:solidFill>
                  <a:srgbClr val="F6F6F6"/>
                </a:solidFill>
                <a:ea typeface="Gotham"/>
              </a:rPr>
              <a:t>프로젝트 수행 절차</a:t>
            </a:r>
          </a:p>
          <a:p>
            <a:pPr algn="ctr">
              <a:lnSpc>
                <a:spcPts val="9299"/>
              </a:lnSpc>
            </a:pPr>
            <a:r>
              <a:rPr lang="en-US" sz="5999" spc="209">
                <a:solidFill>
                  <a:srgbClr val="F6F6F6"/>
                </a:solidFill>
                <a:ea typeface="Gotham"/>
              </a:rPr>
              <a:t>프로젝트 수행 결과</a:t>
            </a:r>
          </a:p>
          <a:p>
            <a:pPr algn="ctr">
              <a:lnSpc>
                <a:spcPts val="9299"/>
              </a:lnSpc>
            </a:pPr>
            <a:r>
              <a:rPr lang="en-US" sz="5999" spc="209">
                <a:solidFill>
                  <a:srgbClr val="F6F6F6"/>
                </a:solidFill>
                <a:ea typeface="Gotham"/>
              </a:rPr>
              <a:t>자체 평가</a:t>
            </a: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8281147" y="2285774"/>
            <a:ext cx="1725705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98289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</a:rPr>
              <a:t>THANK YOU.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0146"/>
            <a:ext cx="16230600" cy="1240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프로젝트 개요</a:t>
            </a: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9299"/>
              </a:lnSpc>
            </a:pPr>
          </a:p>
          <a:p>
            <a:pPr algn="ctr">
              <a:lnSpc>
                <a:spcPts val="6999"/>
              </a:lnSpc>
            </a:pPr>
            <a:r>
              <a:rPr lang="en-US" sz="4999" spc="174">
                <a:solidFill>
                  <a:srgbClr val="F6F6F6"/>
                </a:solidFill>
                <a:latin typeface="Gotham"/>
                <a:ea typeface="Gotham"/>
              </a:rPr>
              <a:t>HTML, JAVASCRIPT, JSP 등 지금까지 배운 내용을</a:t>
            </a:r>
          </a:p>
          <a:p>
            <a:pPr algn="ctr">
              <a:lnSpc>
                <a:spcPts val="6999"/>
              </a:lnSpc>
            </a:pPr>
            <a:r>
              <a:rPr lang="en-US" sz="4999" spc="174">
                <a:solidFill>
                  <a:srgbClr val="F6F6F6"/>
                </a:solidFill>
                <a:latin typeface="Gotham"/>
              </a:rPr>
              <a:t> </a:t>
            </a:r>
          </a:p>
          <a:p>
            <a:pPr algn="ctr">
              <a:lnSpc>
                <a:spcPts val="6999"/>
              </a:lnSpc>
            </a:pPr>
            <a:r>
              <a:rPr lang="en-US" sz="4999" spc="174">
                <a:solidFill>
                  <a:srgbClr val="F6F6F6"/>
                </a:solidFill>
                <a:latin typeface="Gotham"/>
                <a:ea typeface="Gotham"/>
              </a:rPr>
              <a:t>최대한 활용해서 간단한 커뮤니티 웹페이지를 만든다.</a:t>
            </a: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  <a:p>
            <a:pPr algn="ctr">
              <a:lnSpc>
                <a:spcPts val="8539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6767362" y="2269047"/>
            <a:ext cx="4753276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071454" y="1362075"/>
            <a:ext cx="10187846" cy="0"/>
          </a:xfrm>
          <a:prstGeom prst="line">
            <a:avLst/>
          </a:prstGeom>
          <a:ln cap="flat" w="19050">
            <a:solidFill>
              <a:srgbClr val="EA53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75824" y="2256739"/>
            <a:ext cx="15736353" cy="3136575"/>
            <a:chOff x="0" y="0"/>
            <a:chExt cx="4274726" cy="852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852040"/>
            </a:xfrm>
            <a:custGeom>
              <a:avLst/>
              <a:gdLst/>
              <a:ahLst/>
              <a:cxnLst/>
              <a:rect r="r" b="b" t="t" l="l"/>
              <a:pathLst>
                <a:path h="8520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852040"/>
                  </a:lnTo>
                  <a:lnTo>
                    <a:pt x="0" y="8520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274726" cy="852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5824" y="6052819"/>
            <a:ext cx="15736353" cy="3454386"/>
            <a:chOff x="0" y="0"/>
            <a:chExt cx="4274726" cy="9383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4726" cy="938372"/>
            </a:xfrm>
            <a:custGeom>
              <a:avLst/>
              <a:gdLst/>
              <a:ahLst/>
              <a:cxnLst/>
              <a:rect r="r" b="b" t="t" l="l"/>
              <a:pathLst>
                <a:path h="93837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38372"/>
                  </a:lnTo>
                  <a:lnTo>
                    <a:pt x="0" y="938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274726" cy="938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0530" y="2637619"/>
            <a:ext cx="6733866" cy="2587262"/>
            <a:chOff x="0" y="0"/>
            <a:chExt cx="8978487" cy="344968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166421" cy="316642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34665" lIns="34665" bIns="34665" rIns="34665"/>
              <a:lstStyle/>
              <a:p>
                <a:pPr algn="ctr">
                  <a:lnSpc>
                    <a:spcPts val="17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737535" y="622450"/>
              <a:ext cx="1726748" cy="1802109"/>
            </a:xfrm>
            <a:custGeom>
              <a:avLst/>
              <a:gdLst/>
              <a:ahLst/>
              <a:cxnLst/>
              <a:rect r="r" b="b" t="t" l="l"/>
              <a:pathLst>
                <a:path h="1802109" w="1726748">
                  <a:moveTo>
                    <a:pt x="0" y="0"/>
                  </a:moveTo>
                  <a:lnTo>
                    <a:pt x="1726748" y="0"/>
                  </a:lnTo>
                  <a:lnTo>
                    <a:pt x="1726748" y="1802109"/>
                  </a:lnTo>
                  <a:lnTo>
                    <a:pt x="0" y="1802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651971" y="550259"/>
              <a:ext cx="3868178" cy="620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3053" spc="152">
                  <a:solidFill>
                    <a:srgbClr val="EA5355"/>
                  </a:solidFill>
                  <a:ea typeface="Open Sans Bold"/>
                </a:rPr>
                <a:t>장순재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651971" y="1561705"/>
              <a:ext cx="5326517" cy="188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검색 기능 구현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콘텐츠 디자인 구성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latin typeface="Open Sans"/>
                  <a:ea typeface="Open Sans"/>
                </a:rPr>
                <a:t>ppt작성</a:t>
              </a:r>
            </a:p>
            <a:p>
              <a:pPr>
                <a:lnSpc>
                  <a:spcPts val="28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72581" y="2796525"/>
            <a:ext cx="6171419" cy="2409978"/>
            <a:chOff x="0" y="0"/>
            <a:chExt cx="8228559" cy="321330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166421" cy="316642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34665" lIns="34665" bIns="34665" rIns="34665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660870" y="587550"/>
              <a:ext cx="1844682" cy="1871909"/>
            </a:xfrm>
            <a:custGeom>
              <a:avLst/>
              <a:gdLst/>
              <a:ahLst/>
              <a:cxnLst/>
              <a:rect r="r" b="b" t="t" l="l"/>
              <a:pathLst>
                <a:path h="1871909" w="1844682">
                  <a:moveTo>
                    <a:pt x="0" y="0"/>
                  </a:moveTo>
                  <a:lnTo>
                    <a:pt x="1844681" y="0"/>
                  </a:lnTo>
                  <a:lnTo>
                    <a:pt x="1844681" y="1871910"/>
                  </a:lnTo>
                  <a:lnTo>
                    <a:pt x="0" y="1871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651971" y="310172"/>
              <a:ext cx="2961704" cy="620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3053" spc="152">
                  <a:solidFill>
                    <a:srgbClr val="EA5355"/>
                  </a:solidFill>
                  <a:ea typeface="Open Sans Bold"/>
                </a:rPr>
                <a:t>한형빈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651971" y="1325326"/>
              <a:ext cx="4576589" cy="188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게시판 구현 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latin typeface="Open Sans"/>
                  <a:ea typeface="Open Sans"/>
                </a:rPr>
                <a:t>DB데이터 테이블 및 데이터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요구사항 정의서 작성</a:t>
              </a:r>
            </a:p>
            <a:p>
              <a:pPr>
                <a:lnSpc>
                  <a:spcPts val="28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72581" y="6592604"/>
            <a:ext cx="5954387" cy="2374816"/>
            <a:chOff x="0" y="0"/>
            <a:chExt cx="7939183" cy="316642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166421" cy="316642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34665" lIns="34665" bIns="34665" rIns="34665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628657" y="657351"/>
              <a:ext cx="1920907" cy="1732309"/>
            </a:xfrm>
            <a:custGeom>
              <a:avLst/>
              <a:gdLst/>
              <a:ahLst/>
              <a:cxnLst/>
              <a:rect r="r" b="b" t="t" l="l"/>
              <a:pathLst>
                <a:path h="1732309" w="1920907">
                  <a:moveTo>
                    <a:pt x="0" y="0"/>
                  </a:moveTo>
                  <a:lnTo>
                    <a:pt x="1920906" y="0"/>
                  </a:lnTo>
                  <a:lnTo>
                    <a:pt x="1920906" y="1732308"/>
                  </a:lnTo>
                  <a:lnTo>
                    <a:pt x="0" y="173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653967" y="386723"/>
              <a:ext cx="2961704" cy="620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3053" spc="152">
                  <a:solidFill>
                    <a:srgbClr val="EA5355"/>
                  </a:solidFill>
                  <a:ea typeface="Open Sans Bold"/>
                </a:rPr>
                <a:t>추형욱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653967" y="1399011"/>
              <a:ext cx="4285215" cy="1411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카테고리 기능 구현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latin typeface="Open Sans"/>
                  <a:ea typeface="Open Sans"/>
                </a:rPr>
                <a:t>데이터 수정, 삭제</a:t>
              </a:r>
            </a:p>
            <a:p>
              <a:pPr>
                <a:lnSpc>
                  <a:spcPts val="2835"/>
                </a:lnSpc>
                <a:spcBef>
                  <a:spcPct val="0"/>
                </a:spcBef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발표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40530" y="6592604"/>
            <a:ext cx="6303590" cy="2587262"/>
            <a:chOff x="0" y="0"/>
            <a:chExt cx="8404786" cy="344968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166421" cy="316642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5355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34665" lIns="34665" bIns="34665" rIns="34665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741443" y="587550"/>
              <a:ext cx="1774609" cy="1995982"/>
            </a:xfrm>
            <a:custGeom>
              <a:avLst/>
              <a:gdLst/>
              <a:ahLst/>
              <a:cxnLst/>
              <a:rect r="r" b="b" t="t" l="l"/>
              <a:pathLst>
                <a:path h="1995982" w="1774609">
                  <a:moveTo>
                    <a:pt x="0" y="0"/>
                  </a:moveTo>
                  <a:lnTo>
                    <a:pt x="1774609" y="0"/>
                  </a:lnTo>
                  <a:lnTo>
                    <a:pt x="1774609" y="1995982"/>
                  </a:lnTo>
                  <a:lnTo>
                    <a:pt x="0" y="1995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3653967" y="550259"/>
              <a:ext cx="2961704" cy="620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3053" spc="152">
                  <a:solidFill>
                    <a:srgbClr val="EA5355"/>
                  </a:solidFill>
                  <a:ea typeface="Open Sans Bold"/>
                </a:rPr>
                <a:t>이지환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653967" y="1561705"/>
              <a:ext cx="4750819" cy="188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latin typeface="Open Sans"/>
                  <a:ea typeface="Open Sans"/>
                </a:rPr>
                <a:t>세션 로그인, 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ea typeface="Open Sans"/>
                </a:rPr>
                <a:t>페이징 기능 추가</a:t>
              </a:r>
            </a:p>
            <a:p>
              <a:pPr>
                <a:lnSpc>
                  <a:spcPts val="2835"/>
                </a:lnSpc>
              </a:pPr>
              <a:r>
                <a:rPr lang="en-US" sz="2181">
                  <a:solidFill>
                    <a:srgbClr val="000000"/>
                  </a:solidFill>
                  <a:latin typeface="Open Sans"/>
                  <a:ea typeface="Open Sans"/>
                </a:rPr>
                <a:t>Css 요소 추가</a:t>
              </a:r>
            </a:p>
            <a:p>
              <a:pPr>
                <a:lnSpc>
                  <a:spcPts val="28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467376" y="990600"/>
            <a:ext cx="481474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EA5355"/>
                </a:solidFill>
                <a:ea typeface="Open Sans Bold"/>
              </a:rPr>
              <a:t>팀 구성원의 역할</a:t>
            </a:r>
          </a:p>
          <a:p>
            <a:pPr>
              <a:lnSpc>
                <a:spcPts val="58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3774" y="1230327"/>
            <a:ext cx="6437561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 spc="213">
                <a:solidFill>
                  <a:srgbClr val="FFFFFF"/>
                </a:solidFill>
                <a:ea typeface="Gotham Bold"/>
              </a:rPr>
              <a:t>프로젝트 수행 절차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20151"/>
            <a:ext cx="528711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latin typeface="Gotham"/>
                <a:ea typeface="Gotham"/>
              </a:rPr>
              <a:t>1 . DB 설계 및 테이블 생성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71189"/>
            <a:ext cx="1135856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latin typeface="Gotham"/>
                <a:ea typeface="Gotham"/>
              </a:rPr>
              <a:t>2 . 로그인 부분에 자바 컨테이너를 활용한 DB 클래스 생성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93704"/>
            <a:ext cx="4951958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latin typeface="Gotham"/>
                <a:ea typeface="Gotham"/>
              </a:rPr>
              <a:t>3 . 회원가입, 로그인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16219"/>
            <a:ext cx="300677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latin typeface="Gotham"/>
                <a:ea typeface="Gotham"/>
              </a:rPr>
              <a:t>4 . 게시판 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434168"/>
            <a:ext cx="15002173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latin typeface="Gotham"/>
                <a:ea typeface="Gotham"/>
              </a:rPr>
              <a:t>5 . 게시판 기능 구현 [페이징, CRUD기능, 검색 기능, 세션을 통한 권한 부여]</a:t>
            </a:r>
          </a:p>
        </p:txBody>
      </p:sp>
      <p:sp>
        <p:nvSpPr>
          <p:cNvPr name="AutoShape 8" id="8"/>
          <p:cNvSpPr/>
          <p:nvPr/>
        </p:nvSpPr>
        <p:spPr>
          <a:xfrm>
            <a:off x="5523774" y="2323163"/>
            <a:ext cx="6437561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5220" y="4098289"/>
            <a:ext cx="6437561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 spc="213">
                <a:solidFill>
                  <a:srgbClr val="FFFFFF"/>
                </a:solidFill>
                <a:ea typeface="Gotham Bold"/>
              </a:rPr>
              <a:t>프로젝트 수행 결과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925220" y="4039781"/>
            <a:ext cx="6437561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572" y="3942611"/>
            <a:ext cx="13312857" cy="3204670"/>
          </a:xfrm>
          <a:custGeom>
            <a:avLst/>
            <a:gdLst/>
            <a:ahLst/>
            <a:cxnLst/>
            <a:rect r="r" b="b" t="t" l="l"/>
            <a:pathLst>
              <a:path h="3204670" w="13312857">
                <a:moveTo>
                  <a:pt x="0" y="0"/>
                </a:moveTo>
                <a:lnTo>
                  <a:pt x="13312856" y="0"/>
                </a:lnTo>
                <a:lnTo>
                  <a:pt x="13312856" y="3204670"/>
                </a:lnTo>
                <a:lnTo>
                  <a:pt x="0" y="320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6591" y="1557224"/>
            <a:ext cx="4734818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 spc="213">
                <a:solidFill>
                  <a:srgbClr val="FFFFFF"/>
                </a:solidFill>
                <a:latin typeface="Gotham Bold"/>
              </a:rPr>
              <a:t>DATABASE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796" y="3504805"/>
            <a:ext cx="4663607" cy="3117474"/>
          </a:xfrm>
          <a:custGeom>
            <a:avLst/>
            <a:gdLst/>
            <a:ahLst/>
            <a:cxnLst/>
            <a:rect r="r" b="b" t="t" l="l"/>
            <a:pathLst>
              <a:path h="3117474" w="4663607">
                <a:moveTo>
                  <a:pt x="0" y="0"/>
                </a:moveTo>
                <a:lnTo>
                  <a:pt x="4663607" y="0"/>
                </a:lnTo>
                <a:lnTo>
                  <a:pt x="4663607" y="3117474"/>
                </a:lnTo>
                <a:lnTo>
                  <a:pt x="0" y="311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22787" y="3504805"/>
            <a:ext cx="3683128" cy="6234948"/>
          </a:xfrm>
          <a:custGeom>
            <a:avLst/>
            <a:gdLst/>
            <a:ahLst/>
            <a:cxnLst/>
            <a:rect r="r" b="b" t="t" l="l"/>
            <a:pathLst>
              <a:path h="6234948" w="3683128">
                <a:moveTo>
                  <a:pt x="0" y="0"/>
                </a:moveTo>
                <a:lnTo>
                  <a:pt x="3683128" y="0"/>
                </a:lnTo>
                <a:lnTo>
                  <a:pt x="3683128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86915" y="3504805"/>
            <a:ext cx="3532082" cy="4213074"/>
          </a:xfrm>
          <a:custGeom>
            <a:avLst/>
            <a:gdLst/>
            <a:ahLst/>
            <a:cxnLst/>
            <a:rect r="r" b="b" t="t" l="l"/>
            <a:pathLst>
              <a:path h="4213074" w="3532082">
                <a:moveTo>
                  <a:pt x="0" y="0"/>
                </a:moveTo>
                <a:lnTo>
                  <a:pt x="3532081" y="0"/>
                </a:lnTo>
                <a:lnTo>
                  <a:pt x="3532081" y="4213074"/>
                </a:lnTo>
                <a:lnTo>
                  <a:pt x="0" y="421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99996" y="3504805"/>
            <a:ext cx="4019537" cy="3449778"/>
          </a:xfrm>
          <a:custGeom>
            <a:avLst/>
            <a:gdLst/>
            <a:ahLst/>
            <a:cxnLst/>
            <a:rect r="r" b="b" t="t" l="l"/>
            <a:pathLst>
              <a:path h="3449778" w="4019537">
                <a:moveTo>
                  <a:pt x="0" y="0"/>
                </a:moveTo>
                <a:lnTo>
                  <a:pt x="4019538" y="0"/>
                </a:lnTo>
                <a:lnTo>
                  <a:pt x="4019538" y="3449778"/>
                </a:lnTo>
                <a:lnTo>
                  <a:pt x="0" y="3449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64351" y="553610"/>
            <a:ext cx="2959298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 spc="213">
                <a:solidFill>
                  <a:srgbClr val="FFFFFF"/>
                </a:solidFill>
                <a:ea typeface="Gotham Bold"/>
              </a:rPr>
              <a:t>파일구조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8449" y="1820577"/>
            <a:ext cx="9531102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ea typeface="Gotham"/>
              </a:rPr>
              <a:t>기능별로 폴더를 따로 나누어서 가독성 및 모듈화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5720" y="4090598"/>
            <a:ext cx="8636560" cy="5290458"/>
          </a:xfrm>
          <a:custGeom>
            <a:avLst/>
            <a:gdLst/>
            <a:ahLst/>
            <a:cxnLst/>
            <a:rect r="r" b="b" t="t" l="l"/>
            <a:pathLst>
              <a:path h="5290458" w="8636560">
                <a:moveTo>
                  <a:pt x="0" y="0"/>
                </a:moveTo>
                <a:lnTo>
                  <a:pt x="8636560" y="0"/>
                </a:lnTo>
                <a:lnTo>
                  <a:pt x="8636560" y="5290459"/>
                </a:lnTo>
                <a:lnTo>
                  <a:pt x="0" y="529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00117" y="904875"/>
            <a:ext cx="4480024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99" spc="213">
                <a:solidFill>
                  <a:srgbClr val="FFFFFF"/>
                </a:solidFill>
                <a:latin typeface="Gotham Bold"/>
              </a:rPr>
              <a:t>INDEX.JSP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0935" y="2396175"/>
            <a:ext cx="10226129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5">
                <a:solidFill>
                  <a:srgbClr val="FFFFFF"/>
                </a:solidFill>
                <a:ea typeface="Gotham"/>
              </a:rPr>
              <a:t>시작 하는 부분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05">
                <a:solidFill>
                  <a:srgbClr val="FFFFFF"/>
                </a:solidFill>
                <a:ea typeface="Gotham"/>
              </a:rPr>
              <a:t>세션기능으로 로그인 한후에는 실행시 게시판으로 바로 넘어감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DAGC0KzkGrs</dc:identifier>
  <dcterms:modified xsi:type="dcterms:W3CDTF">2011-08-01T06:04:30Z</dcterms:modified>
  <cp:revision>1</cp:revision>
  <dc:title>파란색 깔끔하고 미니멀한 면접 발표 디자인 크리에이티브 포트폴리오 프레젠테이션</dc:title>
</cp:coreProperties>
</file>